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82" r:id="rId5"/>
    <p:sldId id="283" r:id="rId6"/>
    <p:sldId id="288" r:id="rId7"/>
    <p:sldId id="28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85927"/>
            <a:ext cx="7772400" cy="181452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6</a:t>
            </a:r>
            <a:r>
              <a:rPr lang="kk-KZ" dirty="0" smtClean="0"/>
              <a:t>-дәріс </a:t>
            </a:r>
            <a:r>
              <a:rPr lang="kk-KZ" dirty="0" smtClean="0"/>
              <a:t>Қақтығыстағы мінез-құлықты басқарудың    негізгі моделі және  ұсыныстар.</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Autofit/>
          </a:bodyPr>
          <a:lstStyle/>
          <a:p>
            <a:r>
              <a:rPr lang="ru-RU" sz="2800" b="1" i="1" dirty="0">
                <a:latin typeface="Times New Roman" pitchFamily="18" charset="0"/>
                <a:cs typeface="Times New Roman" pitchFamily="18" charset="0"/>
              </a:rPr>
              <a:t/>
            </a:r>
            <a:br>
              <a:rPr lang="ru-RU" sz="2800" b="1" i="1" dirty="0">
                <a:latin typeface="Times New Roman" pitchFamily="18" charset="0"/>
                <a:cs typeface="Times New Roman" pitchFamily="18" charset="0"/>
              </a:rPr>
            </a:br>
            <a:r>
              <a:rPr lang="ru-RU" sz="2800" b="1" i="1" dirty="0" err="1">
                <a:latin typeface="Times New Roman" pitchFamily="18" charset="0"/>
                <a:cs typeface="Times New Roman" pitchFamily="18" charset="0"/>
              </a:rPr>
              <a:t>Қақтығыстағы мінез-құлықтың үш негізгі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моделі</a:t>
            </a:r>
            <a:r>
              <a:rPr lang="ru-RU" sz="2800" b="1" i="1" dirty="0">
                <a:latin typeface="Times New Roman" pitchFamily="18" charset="0"/>
                <a:cs typeface="Times New Roman" pitchFamily="18" charset="0"/>
              </a:rPr>
              <a:t> </a:t>
            </a:r>
            <a:r>
              <a:rPr lang="ru-RU" sz="2800" b="1" i="1" dirty="0" err="1">
                <a:latin typeface="Times New Roman" pitchFamily="18" charset="0"/>
                <a:cs typeface="Times New Roman" pitchFamily="18" charset="0"/>
              </a:rPr>
              <a:t>және субъектілердің сәйкес түрлері </a:t>
            </a:r>
            <a:r>
              <a:rPr lang="ru-RU" sz="2800" b="1" i="1" dirty="0">
                <a:latin typeface="Times New Roman" pitchFamily="18" charset="0"/>
                <a:cs typeface="Times New Roman" pitchFamily="18" charset="0"/>
              </a:rPr>
              <a:t>бар.</a:t>
            </a:r>
            <a:br>
              <a:rPr lang="ru-RU" sz="2800" b="1" i="1" dirty="0">
                <a:latin typeface="Times New Roman" pitchFamily="18" charset="0"/>
                <a:cs typeface="Times New Roman" pitchFamily="18" charset="0"/>
              </a:rPr>
            </a:br>
            <a:endParaRPr lang="ru-RU" sz="2800" dirty="0"/>
          </a:p>
        </p:txBody>
      </p:sp>
      <p:sp>
        <p:nvSpPr>
          <p:cNvPr id="4" name="Содержимое 3"/>
          <p:cNvSpPr>
            <a:spLocks noGrp="1"/>
          </p:cNvSpPr>
          <p:nvPr>
            <p:ph idx="1"/>
          </p:nvPr>
        </p:nvSpPr>
        <p:spPr>
          <a:xfrm>
            <a:off x="457200" y="1600200"/>
            <a:ext cx="8229600" cy="363791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US" sz="1600" dirty="0">
                <a:latin typeface="Times New Roman" pitchFamily="18" charset="0"/>
                <a:cs typeface="Times New Roman" pitchFamily="18" charset="0"/>
              </a:rPr>
              <a:t>1.</a:t>
            </a:r>
            <a:r>
              <a:rPr lang="ru-RU" sz="1600" b="1" dirty="0" err="1">
                <a:latin typeface="Times New Roman" pitchFamily="18" charset="0"/>
                <a:cs typeface="Times New Roman" pitchFamily="18" charset="0"/>
              </a:rPr>
              <a:t>Деструктивті</a:t>
            </a:r>
            <a:r>
              <a:rPr lang="ru-RU" sz="1600" b="1" dirty="0">
                <a:latin typeface="Times New Roman" pitchFamily="18" charset="0"/>
                <a:cs typeface="Times New Roman" pitchFamily="18" charset="0"/>
              </a:rPr>
              <a:t> тип </a:t>
            </a:r>
            <a:r>
              <a:rPr lang="ru-RU" sz="1600" dirty="0" err="1">
                <a:latin typeface="Times New Roman" pitchFamily="18" charset="0"/>
                <a:cs typeface="Times New Roman" pitchFamily="18" charset="0"/>
              </a:rPr>
              <a:t>қақтығысты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ашуға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үнемі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әзірлікпен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сипатталады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ымыраға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келуге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бейім</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емес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жауды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толығымен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арналған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Күнделікті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өмірде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эгоист, </a:t>
            </a:r>
            <a:r>
              <a:rPr lang="ru-RU" sz="1600" dirty="0" err="1">
                <a:latin typeface="Times New Roman" pitchFamily="18" charset="0"/>
                <a:cs typeface="Times New Roman" pitchFamily="18" charset="0"/>
              </a:rPr>
              <a:t>жанжалдар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жанжалдардың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қоздырғышы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мекемеде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клюузник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көпшілікте</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тәртіпсіздіктер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деструктивті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әрекеттердің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бастамашысы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мемлекетаралық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деңгейде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мұндай</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қақтығыс</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әрекетінің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милитаристік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державалар</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әртүрлі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экстремистік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ұйымдар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болып</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табылады</a:t>
            </a:r>
            <a:r>
              <a:rPr lang="ru-RU"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algn="just"/>
            <a:r>
              <a:rPr lang="ru-RU" sz="1600" dirty="0">
                <a:latin typeface="Times New Roman" pitchFamily="18" charset="0"/>
                <a:cs typeface="Times New Roman" pitchFamily="18" charset="0"/>
              </a:rPr>
              <a:t>2. </a:t>
            </a:r>
            <a:r>
              <a:rPr lang="ru-RU" sz="1600" b="1" dirty="0" err="1">
                <a:latin typeface="Times New Roman" pitchFamily="18" charset="0"/>
                <a:cs typeface="Times New Roman" pitchFamily="18" charset="0"/>
              </a:rPr>
              <a:t>Конформистік</a:t>
            </a:r>
            <a:r>
              <a:rPr lang="ru-RU" sz="1600" b="1" dirty="0">
                <a:latin typeface="Times New Roman" pitchFamily="18" charset="0"/>
                <a:cs typeface="Times New Roman" pitchFamily="18" charset="0"/>
              </a:rPr>
              <a:t> </a:t>
            </a:r>
            <a:r>
              <a:rPr lang="ru-RU" sz="1600" b="1" dirty="0" err="1">
                <a:latin typeface="Times New Roman" pitchFamily="18" charset="0"/>
                <a:cs typeface="Times New Roman" pitchFamily="18" charset="0"/>
              </a:rPr>
              <a:t>типтегі</a:t>
            </a:r>
            <a:r>
              <a:rPr lang="ru-RU" sz="1600" b="1"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енжар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күресті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жалғастырудан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гөрі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берілуді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жөн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көреді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Бұл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қауіпті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өйткені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басқа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адамдардың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агрессивті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ұмтылыстарын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объективті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түрде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ынталандырады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дәлірек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айтсақ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қоздырады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көмектеседі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Бірақ</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егер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субъектілер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арасындағы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қарама-қайшылықтар</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ұсақ-түйек</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сипатта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болса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онда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ымыраға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келу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жанжалды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болдырмаудың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және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шешудің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жақсы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тәсілі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болса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ол</a:t>
            </a:r>
            <a:r>
              <a:rPr lang="ru-RU" sz="1600" dirty="0">
                <a:latin typeface="Times New Roman" pitchFamily="18" charset="0"/>
                <a:cs typeface="Times New Roman" pitchFamily="18" charset="0"/>
              </a:rPr>
              <a:t> да </a:t>
            </a:r>
            <a:r>
              <a:rPr lang="ru-RU" sz="1600" dirty="0" err="1">
                <a:latin typeface="Times New Roman" pitchFamily="18" charset="0"/>
                <a:cs typeface="Times New Roman" pitchFamily="18" charset="0"/>
              </a:rPr>
              <a:t>оң</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рөл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атқара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алады</a:t>
            </a:r>
            <a:r>
              <a:rPr lang="ru-RU" sz="1600" dirty="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algn="just"/>
            <a:r>
              <a:rPr lang="ru-RU" sz="1600" dirty="0">
                <a:latin typeface="Times New Roman" pitchFamily="18" charset="0"/>
                <a:cs typeface="Times New Roman" pitchFamily="18" charset="0"/>
              </a:rPr>
              <a:t>3. </a:t>
            </a:r>
            <a:r>
              <a:rPr lang="ru-RU" sz="1600" b="1" dirty="0" err="1">
                <a:latin typeface="Times New Roman" pitchFamily="18" charset="0"/>
                <a:cs typeface="Times New Roman" pitchFamily="18" charset="0"/>
              </a:rPr>
              <a:t>Конструктивті</a:t>
            </a:r>
            <a:r>
              <a:rPr lang="ru-RU" sz="1600" b="1" dirty="0">
                <a:latin typeface="Times New Roman" pitchFamily="18" charset="0"/>
                <a:cs typeface="Times New Roman" pitchFamily="18" charset="0"/>
              </a:rPr>
              <a:t> тип </a:t>
            </a:r>
            <a:r>
              <a:rPr lang="ru-RU" sz="1600" dirty="0" err="1">
                <a:latin typeface="Times New Roman" pitchFamily="18" charset="0"/>
                <a:cs typeface="Times New Roman" pitchFamily="18" charset="0"/>
              </a:rPr>
              <a:t>қақтығысты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сөндіруге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екі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жаққа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қолайлы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шешім</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табуға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ұмтылады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өзара</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мүдделерді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қанағаттандыру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нұсқаларын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іздейді</a:t>
            </a:r>
            <a:r>
              <a:rPr lang="ru-RU" sz="1600" dirty="0">
                <a:latin typeface="Times New Roman" pitchFamily="18" charset="0"/>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ru-RU" sz="2800" b="1" i="1" dirty="0" err="1">
                <a:solidFill>
                  <a:schemeClr val="tx1"/>
                </a:solidFill>
                <a:latin typeface="Times New Roman" pitchFamily="18" charset="0"/>
                <a:cs typeface="Times New Roman" pitchFamily="18" charset="0"/>
              </a:rPr>
              <a:t>Қақтығыс жағдайындағы мінез-құлықтың </a:t>
            </a:r>
            <a:r>
              <a:rPr lang="ru-RU" sz="2800" b="1" i="1" dirty="0">
                <a:solidFill>
                  <a:schemeClr val="tx1"/>
                </a:solidFill>
                <a:latin typeface="Times New Roman" pitchFamily="18" charset="0"/>
                <a:cs typeface="Times New Roman" pitchFamily="18" charset="0"/>
              </a:rPr>
              <a:t>бес </a:t>
            </a:r>
            <a:r>
              <a:rPr lang="ru-RU" sz="2800" b="1" i="1" dirty="0" err="1">
                <a:solidFill>
                  <a:schemeClr val="tx1"/>
                </a:solidFill>
                <a:latin typeface="Times New Roman" pitchFamily="18" charset="0"/>
                <a:cs typeface="Times New Roman" pitchFamily="18" charset="0"/>
              </a:rPr>
              <a:t>негізгі</a:t>
            </a:r>
            <a:r>
              <a:rPr lang="ru-RU" sz="2800" b="1" i="1" dirty="0">
                <a:solidFill>
                  <a:schemeClr val="tx1"/>
                </a:solidFill>
                <a:latin typeface="Times New Roman" pitchFamily="18" charset="0"/>
                <a:cs typeface="Times New Roman" pitchFamily="18" charset="0"/>
              </a:rPr>
              <a:t> </a:t>
            </a:r>
            <a:r>
              <a:rPr lang="ru-RU" sz="2800" b="1" i="1" dirty="0" err="1">
                <a:solidFill>
                  <a:schemeClr val="tx1"/>
                </a:solidFill>
                <a:latin typeface="Times New Roman" pitchFamily="18" charset="0"/>
                <a:cs typeface="Times New Roman" pitchFamily="18" charset="0"/>
              </a:rPr>
              <a:t>стратегиясы</a:t>
            </a:r>
            <a:r>
              <a:rPr lang="ru-RU" sz="2800" b="1" i="1" dirty="0">
                <a:solidFill>
                  <a:schemeClr val="tx1"/>
                </a:solidFill>
                <a:latin typeface="Times New Roman" pitchFamily="18" charset="0"/>
                <a:cs typeface="Times New Roman" pitchFamily="18" charset="0"/>
              </a:rPr>
              <a:t> бар.</a:t>
            </a:r>
            <a:endParaRPr lang="ru-RU" sz="2800" dirty="0"/>
          </a:p>
        </p:txBody>
      </p:sp>
      <p:sp>
        <p:nvSpPr>
          <p:cNvPr id="3" name="Содержимое 2"/>
          <p:cNvSpPr>
            <a:spLocks noGrp="1"/>
          </p:cNvSpPr>
          <p:nvPr>
            <p:ph idx="1"/>
          </p:nvPr>
        </p:nvSpPr>
        <p:spPr/>
        <p:txBody>
          <a:bodyPr>
            <a:normAutofit fontScale="55000" lnSpcReduction="20000"/>
          </a:bodyPr>
          <a:lstStyle/>
          <a:p>
            <a:pPr marL="0" indent="0" algn="just">
              <a:buNone/>
            </a:pPr>
            <a:r>
              <a:rPr lang="ru-RU" b="1" dirty="0">
                <a:solidFill>
                  <a:schemeClr val="tx1"/>
                </a:solidFill>
                <a:latin typeface="Times New Roman" pitchFamily="18" charset="0"/>
                <a:cs typeface="Times New Roman" pitchFamily="18" charset="0"/>
              </a:rPr>
              <a:t>1. </a:t>
            </a:r>
            <a:r>
              <a:rPr lang="ru-RU" b="1" dirty="0" err="1">
                <a:solidFill>
                  <a:schemeClr val="tx1"/>
                </a:solidFill>
                <a:latin typeface="Times New Roman" pitchFamily="18" charset="0"/>
                <a:cs typeface="Times New Roman" pitchFamily="18" charset="0"/>
              </a:rPr>
              <a:t>Табандылық (мәжбүрлеу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стратегияны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ұстанатын 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жағдайда өз көзқарасын қабылдауға мәжбүрлеуге тырысады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басқалардың пікірлері</a:t>
            </a:r>
            <a:r>
              <a:rPr lang="ru-RU" dirty="0">
                <a:solidFill>
                  <a:schemeClr val="tx1"/>
                </a:solidFill>
                <a:latin typeface="Times New Roman" pitchFamily="18" charset="0"/>
                <a:cs typeface="Times New Roman" pitchFamily="18" charset="0"/>
              </a:rPr>
              <a:t> мен </a:t>
            </a:r>
            <a:r>
              <a:rPr lang="ru-RU" dirty="0" err="1">
                <a:solidFill>
                  <a:schemeClr val="tx1"/>
                </a:solidFill>
                <a:latin typeface="Times New Roman" pitchFamily="18" charset="0"/>
                <a:cs typeface="Times New Roman" pitchFamily="18" charset="0"/>
              </a:rPr>
              <a:t>мүдделері қызықтырмайды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2. Кету (</a:t>
            </a:r>
            <a:r>
              <a:rPr lang="ru-RU" b="1" dirty="0" err="1">
                <a:solidFill>
                  <a:schemeClr val="tx1"/>
                </a:solidFill>
                <a:latin typeface="Times New Roman" pitchFamily="18" charset="0"/>
                <a:cs typeface="Times New Roman" pitchFamily="18" charset="0"/>
              </a:rPr>
              <a:t>жалтару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стратегияны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ұстанған адам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құтылуға ұмтылады.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Мұндай мінез-құлық, 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келіспеушілік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тақырыбы адам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үлкен құндылық болмаса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 өздігінен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сирек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бәрібір 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қақтығысты өнімді 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жағдайлар болмаса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орынды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 , </a:t>
            </a:r>
            <a:r>
              <a:rPr lang="ru-RU" dirty="0" err="1">
                <a:solidFill>
                  <a:schemeClr val="tx1"/>
                </a:solidFill>
                <a:latin typeface="Times New Roman" pitchFamily="18" charset="0"/>
                <a:cs typeface="Times New Roman" pitchFamily="18" charset="0"/>
              </a:rPr>
              <a:t>бірақ біраз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уақыттан кейін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пайда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стратегия </a:t>
            </a:r>
            <a:r>
              <a:rPr lang="ru-RU" dirty="0" err="1">
                <a:solidFill>
                  <a:schemeClr val="tx1"/>
                </a:solidFill>
                <a:latin typeface="Times New Roman" pitchFamily="18" charset="0"/>
                <a:cs typeface="Times New Roman" pitchFamily="18" charset="0"/>
              </a:rPr>
              <a:t>шындыққа жанаспайтын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қақтығыстар кезінде</a:t>
            </a:r>
            <a:r>
              <a:rPr lang="ru-RU" dirty="0">
                <a:solidFill>
                  <a:schemeClr val="tx1"/>
                </a:solidFill>
                <a:latin typeface="Times New Roman" pitchFamily="18" charset="0"/>
                <a:cs typeface="Times New Roman" pitchFamily="18" charset="0"/>
              </a:rPr>
              <a:t> де </a:t>
            </a:r>
            <a:r>
              <a:rPr lang="ru-RU" dirty="0" err="1">
                <a:solidFill>
                  <a:schemeClr val="tx1"/>
                </a:solidFill>
                <a:latin typeface="Times New Roman" pitchFamily="18" charset="0"/>
                <a:cs typeface="Times New Roman" pitchFamily="18" charset="0"/>
              </a:rPr>
              <a:t>тиімді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3. </a:t>
            </a:r>
            <a:r>
              <a:rPr lang="ru-RU" b="1" dirty="0" err="1">
                <a:solidFill>
                  <a:schemeClr val="tx1"/>
                </a:solidFill>
                <a:latin typeface="Times New Roman" pitchFamily="18" charset="0"/>
                <a:cs typeface="Times New Roman" pitchFamily="18" charset="0"/>
              </a:rPr>
              <a:t>Бейімделу</a:t>
            </a:r>
            <a:r>
              <a:rPr lang="ru-RU" b="1" dirty="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a:t>
            </a:r>
            <a:r>
              <a:rPr lang="ru-RU" dirty="0" err="1">
                <a:solidFill>
                  <a:schemeClr val="tx1"/>
                </a:solidFill>
                <a:latin typeface="Times New Roman" pitchFamily="18" charset="0"/>
                <a:cs typeface="Times New Roman" pitchFamily="18" charset="0"/>
              </a:rPr>
              <a:t>комплаенс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адамның өз мүдделерінен </a:t>
            </a:r>
            <a:r>
              <a:rPr lang="ru-RU" dirty="0">
                <a:solidFill>
                  <a:schemeClr val="tx1"/>
                </a:solidFill>
                <a:latin typeface="Times New Roman" pitchFamily="18" charset="0"/>
                <a:cs typeface="Times New Roman" pitchFamily="18" charset="0"/>
              </a:rPr>
              <a:t>бас </a:t>
            </a:r>
            <a:r>
              <a:rPr lang="ru-RU" dirty="0" err="1">
                <a:solidFill>
                  <a:schemeClr val="tx1"/>
                </a:solidFill>
                <a:latin typeface="Times New Roman" pitchFamily="18" charset="0"/>
                <a:cs typeface="Times New Roman" pitchFamily="18" charset="0"/>
              </a:rPr>
              <a:t>тартуын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басқаға құрбан етуге</a:t>
            </a:r>
            <a:r>
              <a:rPr lang="ru-RU" dirty="0">
                <a:solidFill>
                  <a:schemeClr val="tx1"/>
                </a:solidFill>
                <a:latin typeface="Times New Roman" pitchFamily="18" charset="0"/>
                <a:cs typeface="Times New Roman" pitchFamily="18" charset="0"/>
              </a:rPr>
              <a:t>, оны жарты </a:t>
            </a:r>
            <a:r>
              <a:rPr lang="ru-RU" dirty="0" err="1">
                <a:solidFill>
                  <a:schemeClr val="tx1"/>
                </a:solidFill>
                <a:latin typeface="Times New Roman" pitchFamily="18" charset="0"/>
                <a:cs typeface="Times New Roman" pitchFamily="18" charset="0"/>
              </a:rPr>
              <a:t>жолда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қарсы алуға дайындығын білдіреді</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4. </a:t>
            </a:r>
            <a:r>
              <a:rPr lang="ru-RU" b="1" dirty="0" err="1">
                <a:solidFill>
                  <a:schemeClr val="tx1"/>
                </a:solidFill>
                <a:latin typeface="Times New Roman" pitchFamily="18" charset="0"/>
                <a:cs typeface="Times New Roman" pitchFamily="18" charset="0"/>
              </a:rPr>
              <a:t>Ымыраға келу</a:t>
            </a:r>
            <a:r>
              <a:rPr lang="ru-RU" b="1"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стиль </a:t>
            </a:r>
            <a:r>
              <a:rPr lang="ru-RU" dirty="0" err="1">
                <a:solidFill>
                  <a:schemeClr val="tx1"/>
                </a:solidFill>
                <a:latin typeface="Times New Roman" pitchFamily="18" charset="0"/>
                <a:cs typeface="Times New Roman" pitchFamily="18" charset="0"/>
              </a:rPr>
              <a:t>екінші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тараптың көзқарасын қабылдаумен сипатталады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белгілі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дәрежеде ғана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Қолайлы шешімді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іздеу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өзара жеңілдіктер арқылы жүзеге асырылады</a:t>
            </a:r>
            <a:r>
              <a:rPr lang="ru-RU" dirty="0">
                <a:solidFill>
                  <a:schemeClr val="tx1"/>
                </a:solidFill>
                <a:latin typeface="Times New Roman" pitchFamily="18" charset="0"/>
                <a:cs typeface="Times New Roman" pitchFamily="18" charset="0"/>
              </a:rPr>
              <a:t>.</a:t>
            </a:r>
          </a:p>
          <a:p>
            <a:pPr marL="0" indent="0" algn="just">
              <a:buNone/>
            </a:pPr>
            <a:r>
              <a:rPr lang="ru-RU" b="1" dirty="0">
                <a:solidFill>
                  <a:schemeClr val="tx1"/>
                </a:solidFill>
                <a:latin typeface="Times New Roman" pitchFamily="18" charset="0"/>
                <a:cs typeface="Times New Roman" pitchFamily="18" charset="0"/>
              </a:rPr>
              <a:t>5. </a:t>
            </a:r>
            <a:r>
              <a:rPr lang="ru-RU" b="1" dirty="0" err="1">
                <a:solidFill>
                  <a:schemeClr val="tx1"/>
                </a:solidFill>
                <a:latin typeface="Times New Roman" pitchFamily="18" charset="0"/>
                <a:cs typeface="Times New Roman" pitchFamily="18" charset="0"/>
              </a:rPr>
              <a:t>Ынтымақтастық </a:t>
            </a:r>
            <a:r>
              <a:rPr lang="ru-RU" b="1" dirty="0">
                <a:solidFill>
                  <a:schemeClr val="tx1"/>
                </a:solidFill>
                <a:latin typeface="Times New Roman" pitchFamily="18" charset="0"/>
                <a:cs typeface="Times New Roman" pitchFamily="18" charset="0"/>
              </a:rPr>
              <a:t>(</a:t>
            </a:r>
            <a:r>
              <a:rPr lang="ru-RU" b="1" dirty="0" err="1">
                <a:solidFill>
                  <a:schemeClr val="tx1"/>
                </a:solidFill>
                <a:latin typeface="Times New Roman" pitchFamily="18" charset="0"/>
                <a:cs typeface="Times New Roman" pitchFamily="18" charset="0"/>
              </a:rPr>
              <a:t>проблеманы</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шешу</a:t>
            </a:r>
            <a:r>
              <a:rPr lang="ru-RU" b="1" dirty="0">
                <a:solidFill>
                  <a:schemeClr val="tx1"/>
                </a:solidFill>
                <a:latin typeface="Times New Roman" pitchFamily="18" charset="0"/>
                <a:cs typeface="Times New Roman" pitchFamily="18" charset="0"/>
              </a:rPr>
              <a:t>).</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a:t>
            </a:r>
            <a:r>
              <a:rPr lang="ru-RU" dirty="0">
                <a:solidFill>
                  <a:schemeClr val="tx1"/>
                </a:solidFill>
                <a:latin typeface="Times New Roman" pitchFamily="18" charset="0"/>
                <a:cs typeface="Times New Roman" pitchFamily="18" charset="0"/>
              </a:rPr>
              <a:t>стиль </a:t>
            </a:r>
            <a:r>
              <a:rPr lang="ru-RU" dirty="0" err="1">
                <a:solidFill>
                  <a:schemeClr val="tx1"/>
                </a:solidFill>
                <a:latin typeface="Times New Roman" pitchFamily="18" charset="0"/>
                <a:cs typeface="Times New Roman" pitchFamily="18" charset="0"/>
              </a:rPr>
              <a:t>қақтығысқа қатысушы тараптардың пікір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алшақтығы зиялы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адамдардың ненің дұрыс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ненің бұрыс екендігі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туралы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ойлары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болуының сөзсіз нәтижесі екеніне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негізделген</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normAutofit fontScale="90000"/>
          </a:bodyPr>
          <a:lstStyle/>
          <a:p>
            <a:r>
              <a:rPr lang="ru-RU" b="1" i="1" dirty="0" err="1">
                <a:latin typeface="Times New Roman" pitchFamily="18" charset="0"/>
                <a:cs typeface="Times New Roman" pitchFamily="18" charset="0"/>
              </a:rPr>
              <a:t>Қақтығыс кезінде</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ойлаушы</a:t>
            </a:r>
            <a:r>
              <a:rPr lang="ru-RU" b="1" i="1" dirty="0">
                <a:latin typeface="Times New Roman" pitchFamily="18" charset="0"/>
                <a:cs typeface="Times New Roman" pitchFamily="18" charset="0"/>
              </a:rPr>
              <a:t> </a:t>
            </a:r>
            <a:r>
              <a:rPr lang="ru-RU" b="1" i="1" dirty="0" err="1">
                <a:latin typeface="Times New Roman" pitchFamily="18" charset="0"/>
                <a:cs typeface="Times New Roman" pitchFamily="18" charset="0"/>
              </a:rPr>
              <a:t>және сезімтал</a:t>
            </a:r>
            <a:r>
              <a:rPr lang="ru-RU" b="1" i="1" dirty="0">
                <a:latin typeface="Times New Roman" pitchFamily="18" charset="0"/>
                <a:cs typeface="Times New Roman" pitchFamily="18" charset="0"/>
              </a:rPr>
              <a:t> тип </a:t>
            </a:r>
            <a:r>
              <a:rPr lang="ru-RU" b="1" i="1" dirty="0" err="1">
                <a:latin typeface="Times New Roman" pitchFamily="18" charset="0"/>
                <a:cs typeface="Times New Roman" pitchFamily="18" charset="0"/>
              </a:rPr>
              <a:t>өзін қалай ұстайды</a:t>
            </a:r>
            <a:r>
              <a:rPr lang="ru-RU" b="1" i="1" dirty="0">
                <a:latin typeface="Times New Roman" pitchFamily="18" charset="0"/>
                <a:cs typeface="Times New Roman" pitchFamily="18" charset="0"/>
              </a:rPr>
              <a:t>?</a:t>
            </a:r>
            <a:endParaRPr lang="ru-RU" dirty="0"/>
          </a:p>
        </p:txBody>
      </p:sp>
      <p:sp>
        <p:nvSpPr>
          <p:cNvPr id="3" name="Содержимое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0" indent="0" algn="just">
              <a:buNone/>
            </a:pPr>
            <a:r>
              <a:rPr lang="ru-RU" dirty="0" err="1">
                <a:solidFill>
                  <a:schemeClr val="tx1"/>
                </a:solidFill>
                <a:latin typeface="Times New Roman" pitchFamily="18" charset="0"/>
                <a:cs typeface="Times New Roman" pitchFamily="18" charset="0"/>
              </a:rPr>
              <a:t>Қақтығыстарды 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арналған </a:t>
            </a:r>
            <a:r>
              <a:rPr lang="ru-RU" dirty="0">
                <a:solidFill>
                  <a:schemeClr val="tx1"/>
                </a:solidFill>
                <a:latin typeface="Times New Roman" pitchFamily="18" charset="0"/>
                <a:cs typeface="Times New Roman" pitchFamily="18" charset="0"/>
              </a:rPr>
              <a:t>ҚЫСҚА ҰСЫНЫСТАР</a:t>
            </a:r>
          </a:p>
          <a:p>
            <a:pPr marL="0" indent="0" algn="just">
              <a:buNone/>
            </a:pPr>
            <a:r>
              <a:rPr lang="ru-RU" b="1" dirty="0" err="1">
                <a:solidFill>
                  <a:schemeClr val="tx1"/>
                </a:solidFill>
                <a:latin typeface="Times New Roman" pitchFamily="18" charset="0"/>
                <a:cs typeface="Times New Roman" pitchFamily="18" charset="0"/>
              </a:rPr>
              <a:t>Экстраверттер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E). </a:t>
            </a:r>
            <a:r>
              <a:rPr lang="ru-RU" dirty="0" err="1">
                <a:solidFill>
                  <a:schemeClr val="tx1"/>
                </a:solidFill>
                <a:latin typeface="Times New Roman" pitchFamily="18" charset="0"/>
                <a:cs typeface="Times New Roman" pitchFamily="18" charset="0"/>
              </a:rPr>
              <a:t>Тоқта, қараңыз және тыңдаңыз.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Бәлкім,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тоқтамай сөйлессеңіз, кез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шығудың жолы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табылады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шығарсыз.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ең қиын нәрсе, бәлкім, бұл жағдайда ең қажет нәрсе, атап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айтқанда, басқа адамның көзқарасын тыңдау.</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Интроверттер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I). </a:t>
            </a:r>
            <a:r>
              <a:rPr lang="ru-RU" dirty="0" err="1">
                <a:solidFill>
                  <a:schemeClr val="tx1"/>
                </a:solidFill>
                <a:latin typeface="Times New Roman" pitchFamily="18" charset="0"/>
                <a:cs typeface="Times New Roman" pitchFamily="18" charset="0"/>
              </a:rPr>
              <a:t>Өз пікіріңізді білдіріңіз.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көбінесе өте қиын және шамадан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көрінуі мүмкін болғанымен, басқа адамның сізді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еститініне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болғанша өз көзқарасыңызды, мүмкін 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бірнеше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айтуыңыз 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Қақтығысқа келетін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болсақ, қауіпсіз жақта </a:t>
            </a:r>
            <a:r>
              <a:rPr lang="ru-RU" dirty="0">
                <a:solidFill>
                  <a:schemeClr val="tx1"/>
                </a:solidFill>
                <a:latin typeface="Times New Roman" pitchFamily="18" charset="0"/>
                <a:cs typeface="Times New Roman" pitchFamily="18" charset="0"/>
              </a:rPr>
              <a:t>болу </a:t>
            </a:r>
            <a:r>
              <a:rPr lang="ru-RU" dirty="0" err="1">
                <a:solidFill>
                  <a:schemeClr val="tx1"/>
                </a:solidFill>
                <a:latin typeface="Times New Roman" pitchFamily="18" charset="0"/>
                <a:cs typeface="Times New Roman" pitchFamily="18" charset="0"/>
              </a:rPr>
              <a:t>күнә 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Айтып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отырғаныңыз басқа адамға жеткеніне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көз жеткізіңіз.</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Сенсорлық </a:t>
            </a:r>
            <a:r>
              <a:rPr lang="ru-RU"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cs typeface="Times New Roman" pitchFamily="18" charset="0"/>
              </a:rPr>
              <a:t>C). </a:t>
            </a:r>
            <a:r>
              <a:rPr lang="ru-RU" dirty="0" err="1">
                <a:solidFill>
                  <a:schemeClr val="tx1"/>
                </a:solidFill>
                <a:latin typeface="Times New Roman" pitchFamily="18" charset="0"/>
                <a:cs typeface="Times New Roman" pitchFamily="18" charset="0"/>
              </a:rPr>
              <a:t>Қақтығыс фактілермен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шектелмейді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энергияны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ысырап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ету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көрініп, мәселенің мәнін жасырғанымен, 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ілеспе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жағдайларға назар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аударудың мағынасы </a:t>
            </a:r>
            <a:r>
              <a:rPr lang="ru-RU" dirty="0">
                <a:solidFill>
                  <a:schemeClr val="tx1"/>
                </a:solidFill>
                <a:latin typeface="Times New Roman" pitchFamily="18" charset="0"/>
                <a:cs typeface="Times New Roman" pitchFamily="18" charset="0"/>
              </a:rPr>
              <a:t>бар.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сізбен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келіспесе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не </a:t>
            </a:r>
            <a:r>
              <a:rPr lang="ru-RU" dirty="0" err="1">
                <a:solidFill>
                  <a:schemeClr val="tx1"/>
                </a:solidFill>
                <a:latin typeface="Times New Roman" pitchFamily="18" charset="0"/>
                <a:cs typeface="Times New Roman" pitchFamily="18" charset="0"/>
              </a:rPr>
              <a:t>айтса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сіздің назарыңызды қажет ететін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аспектілер</a:t>
            </a:r>
            <a:r>
              <a:rPr lang="ru-RU" dirty="0">
                <a:solidFill>
                  <a:schemeClr val="tx1"/>
                </a:solidFill>
                <a:latin typeface="Times New Roman" pitchFamily="18" charset="0"/>
                <a:cs typeface="Times New Roman" pitchFamily="18" charset="0"/>
              </a:rPr>
              <a:t> осы </a:t>
            </a:r>
            <a:r>
              <a:rPr lang="ru-RU" dirty="0" err="1">
                <a:solidFill>
                  <a:schemeClr val="tx1"/>
                </a:solidFill>
                <a:latin typeface="Times New Roman" pitchFamily="18" charset="0"/>
                <a:cs typeface="Times New Roman" pitchFamily="18" charset="0"/>
              </a:rPr>
              <a:t>жағдайдың шеңберінен тыс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71480"/>
            <a:ext cx="8229600" cy="4525963"/>
          </a:xfrm>
        </p:spPr>
        <p:style>
          <a:lnRef idx="2">
            <a:schemeClr val="accent2"/>
          </a:lnRef>
          <a:fillRef idx="1">
            <a:schemeClr val="lt1"/>
          </a:fillRef>
          <a:effectRef idx="0">
            <a:schemeClr val="accent2"/>
          </a:effectRef>
          <a:fontRef idx="minor">
            <a:schemeClr val="dk1"/>
          </a:fontRef>
        </p:style>
        <p:txBody>
          <a:bodyPr>
            <a:normAutofit fontScale="47500" lnSpcReduction="20000"/>
          </a:bodyPr>
          <a:lstStyle/>
          <a:p>
            <a:pPr marL="0" indent="0" algn="just">
              <a:buNone/>
            </a:pPr>
            <a:r>
              <a:rPr lang="ru-RU" b="1" dirty="0" err="1">
                <a:solidFill>
                  <a:schemeClr val="tx1"/>
                </a:solidFill>
                <a:latin typeface="Times New Roman" pitchFamily="18" charset="0"/>
                <a:cs typeface="Times New Roman" pitchFamily="18" charset="0"/>
              </a:rPr>
              <a:t>Интуитивтер</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I). </a:t>
            </a:r>
            <a:r>
              <a:rPr lang="ru-RU" dirty="0" err="1">
                <a:solidFill>
                  <a:schemeClr val="tx1"/>
                </a:solidFill>
                <a:latin typeface="Times New Roman" pitchFamily="18" charset="0"/>
                <a:cs typeface="Times New Roman" pitchFamily="18" charset="0"/>
              </a:rPr>
              <a:t>Мәселеден қашпаңыз.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Қақтығыс туындаған кезде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үлкен суретпен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байланыстырғыңыз келеді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әрқашан пайдалы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 әрқашан орынды</a:t>
            </a:r>
            <a:r>
              <a:rPr lang="ru-RU" dirty="0">
                <a:solidFill>
                  <a:schemeClr val="tx1"/>
                </a:solidFill>
                <a:latin typeface="Times New Roman" pitchFamily="18" charset="0"/>
                <a:cs typeface="Times New Roman" pitchFamily="18" charset="0"/>
              </a:rPr>
              <a:t> бола </a:t>
            </a:r>
            <a:r>
              <a:rPr lang="ru-RU" dirty="0" err="1">
                <a:solidFill>
                  <a:schemeClr val="tx1"/>
                </a:solidFill>
                <a:latin typeface="Times New Roman" pitchFamily="18" charset="0"/>
                <a:cs typeface="Times New Roman" pitchFamily="18" charset="0"/>
              </a:rPr>
              <a:t>бермейді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Берілген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жағдайдың ерекшеліктері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сырғып кетуі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 бұл шешімді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қиындатады.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Керісінше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қарапайым 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кеңірек мәселелерді шешуді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жеңілдетеді.</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Ойлау</a:t>
            </a:r>
            <a:r>
              <a:rPr lang="ru-RU" b="1" dirty="0">
                <a:solidFill>
                  <a:schemeClr val="tx1"/>
                </a:solidFill>
                <a:latin typeface="Times New Roman" pitchFamily="18" charset="0"/>
                <a:cs typeface="Times New Roman" pitchFamily="18" charset="0"/>
              </a:rPr>
              <a:t> (Ұ). </a:t>
            </a:r>
            <a:r>
              <a:rPr lang="ru-RU" dirty="0" err="1">
                <a:solidFill>
                  <a:schemeClr val="tx1"/>
                </a:solidFill>
                <a:latin typeface="Times New Roman" pitchFamily="18" charset="0"/>
                <a:cs typeface="Times New Roman" pitchFamily="18" charset="0"/>
              </a:rPr>
              <a:t>Кейбір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шынайы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эмоцияны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білдіруге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мүмкіндік беріңіз.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Жұмыста басқалар айқайлағанда,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дірілдейсіз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Сол</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құшақтағанда 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жылы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сезімдер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көрсеткенде 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өзіңізді жайсыз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сезінесіз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мұның бәрі қақтығыстарды шешудің ажырамас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бөлігі болып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табылады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 сезіміңізді білдіре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алмасаңыз, басқаларға </a:t>
            </a:r>
            <a:r>
              <a:rPr lang="ru-RU" dirty="0">
                <a:solidFill>
                  <a:schemeClr val="tx1"/>
                </a:solidFill>
                <a:latin typeface="Times New Roman" pitchFamily="18" charset="0"/>
                <a:cs typeface="Times New Roman" pitchFamily="18" charset="0"/>
              </a:rPr>
              <a:t>осы </a:t>
            </a:r>
            <a:r>
              <a:rPr lang="ru-RU" dirty="0" err="1">
                <a:solidFill>
                  <a:schemeClr val="tx1"/>
                </a:solidFill>
                <a:latin typeface="Times New Roman" pitchFamily="18" charset="0"/>
                <a:cs typeface="Times New Roman" pitchFamily="18" charset="0"/>
              </a:rPr>
              <a:t>мәселеде еркіндік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беріңіз</a:t>
            </a:r>
            <a:r>
              <a:rPr lang="ru-RU" dirty="0">
                <a:solidFill>
                  <a:schemeClr val="tx1"/>
                </a:solidFill>
                <a:latin typeface="Times New Roman" pitchFamily="18" charset="0"/>
                <a:cs typeface="Times New Roman" pitchFamily="18" charset="0"/>
              </a:rPr>
              <a:t>.</a:t>
            </a:r>
          </a:p>
          <a:p>
            <a:pPr marL="0" indent="0" algn="just">
              <a:buNone/>
            </a:pPr>
            <a:r>
              <a:rPr lang="ru-RU" b="1" dirty="0" err="1">
                <a:solidFill>
                  <a:schemeClr val="tx1"/>
                </a:solidFill>
                <a:latin typeface="Times New Roman" pitchFamily="18" charset="0"/>
                <a:cs typeface="Times New Roman" pitchFamily="18" charset="0"/>
              </a:rPr>
              <a:t>Сезім</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E). </a:t>
            </a:r>
            <a:r>
              <a:rPr lang="ru-RU" dirty="0">
                <a:solidFill>
                  <a:schemeClr val="tx1"/>
                </a:solidFill>
                <a:latin typeface="Times New Roman" pitchFamily="18" charset="0"/>
                <a:cs typeface="Times New Roman" pitchFamily="18" charset="0"/>
              </a:rPr>
              <a:t>Тура </a:t>
            </a:r>
            <a:r>
              <a:rPr lang="ru-RU" dirty="0" err="1">
                <a:solidFill>
                  <a:schemeClr val="tx1"/>
                </a:solidFill>
                <a:latin typeface="Times New Roman" pitchFamily="18" charset="0"/>
                <a:cs typeface="Times New Roman" pitchFamily="18" charset="0"/>
              </a:rPr>
              <a:t>болыңыз және қарсыласудан қорықпаңыз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ойыңды айтсаң, дүниеде ештеңе болмайды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қатал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санайтын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нәрсені басқа адамдар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міндетті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түрде қатал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қабылдамауы 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сіздің ашықтығыңызды мақұлдап, құрметтей 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эмоционалды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күйзелістерге бейім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болсаңыз,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 кешірім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сұрамаңыз немесе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жеңіліс сезімімен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азаптамаңыз.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Сезімдерді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білдіру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жағдайды конструктивті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көшуді жеңілдетеді.</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Шешуші</a:t>
            </a:r>
            <a:r>
              <a:rPr lang="ru-RU" b="1" dirty="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P).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дұрыс емессіз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Қанша қиын болса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жанжалдың шешілгенін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қаласаңыз,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сеніммен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қабылдауыңыз 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Шешуші</a:t>
            </a:r>
            <a:r>
              <a:rPr lang="ru-RU"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P) </a:t>
            </a:r>
            <a:r>
              <a:rPr lang="ru-RU" dirty="0" err="1">
                <a:solidFill>
                  <a:schemeClr val="tx1"/>
                </a:solidFill>
                <a:latin typeface="Times New Roman" pitchFamily="18" charset="0"/>
                <a:cs typeface="Times New Roman" pitchFamily="18" charset="0"/>
              </a:rPr>
              <a:t>әлемді ақ-қарада көріп, ондағы барлық нәрсені дұрыс және бұрыс 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Оларға қарама-қарсы көзқараспен келісу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қиынға соғады.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Бірақ бәрінде өзін дұрыс санайтын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адаммен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күресу өте қиын.</a:t>
            </a:r>
            <a:endParaRPr lang="ru-RU" dirty="0">
              <a:solidFill>
                <a:schemeClr val="tx1"/>
              </a:solidFill>
              <a:latin typeface="Times New Roman" pitchFamily="18" charset="0"/>
              <a:cs typeface="Times New Roman" pitchFamily="18" charset="0"/>
            </a:endParaRPr>
          </a:p>
          <a:p>
            <a:pPr marL="0" indent="0" algn="just">
              <a:buNone/>
            </a:pPr>
            <a:r>
              <a:rPr lang="ru-RU" b="1" dirty="0" err="1">
                <a:solidFill>
                  <a:schemeClr val="tx1"/>
                </a:solidFill>
                <a:latin typeface="Times New Roman" pitchFamily="18" charset="0"/>
                <a:cs typeface="Times New Roman" pitchFamily="18" charset="0"/>
              </a:rPr>
              <a:t>Қабылдау </a:t>
            </a:r>
            <a:r>
              <a:rPr lang="ru-RU"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cs typeface="Times New Roman" pitchFamily="18" charset="0"/>
              </a:rPr>
              <a:t>B). </a:t>
            </a:r>
            <a:r>
              <a:rPr lang="ru-RU" dirty="0" err="1">
                <a:solidFill>
                  <a:schemeClr val="tx1"/>
                </a:solidFill>
                <a:latin typeface="Times New Roman" pitchFamily="18" charset="0"/>
                <a:cs typeface="Times New Roman" pitchFamily="18" charset="0"/>
              </a:rPr>
              <a:t>Нақты позицияны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алыңыз.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Қабылдаушылар </a:t>
            </a:r>
            <a:r>
              <a:rPr lang="ru-RU" dirty="0">
                <a:solidFill>
                  <a:schemeClr val="tx1"/>
                </a:solidFill>
                <a:latin typeface="Times New Roman" pitchFamily="18" charset="0"/>
                <a:cs typeface="Times New Roman" pitchFamily="18" charset="0"/>
              </a:rPr>
              <a:t>(В)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екі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жақтан </a:t>
            </a:r>
            <a:r>
              <a:rPr lang="ru-RU" dirty="0">
                <a:solidFill>
                  <a:schemeClr val="tx1"/>
                </a:solidFill>
                <a:latin typeface="Times New Roman" pitchFamily="18" charset="0"/>
                <a:cs typeface="Times New Roman" pitchFamily="18" charset="0"/>
              </a:rPr>
              <a:t>да </a:t>
            </a:r>
            <a:r>
              <a:rPr lang="ru-RU" dirty="0" err="1">
                <a:solidFill>
                  <a:schemeClr val="tx1"/>
                </a:solidFill>
                <a:latin typeface="Times New Roman" pitchFamily="18" charset="0"/>
                <a:cs typeface="Times New Roman" pitchFamily="18" charset="0"/>
              </a:rPr>
              <a:t>пікірталасқа қатысады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өйткені 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мәнінде екі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жақты 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Кейде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шайтанның айласы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сияқты көрінеді.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Дегенмен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икемділік</a:t>
            </a:r>
            <a:r>
              <a:rPr lang="ru-RU" dirty="0">
                <a:solidFill>
                  <a:schemeClr val="tx1"/>
                </a:solidFill>
                <a:latin typeface="Times New Roman" pitchFamily="18" charset="0"/>
                <a:cs typeface="Times New Roman" pitchFamily="18" charset="0"/>
              </a:rPr>
              <a:t> пен </a:t>
            </a:r>
            <a:r>
              <a:rPr lang="ru-RU" dirty="0" err="1">
                <a:solidFill>
                  <a:schemeClr val="tx1"/>
                </a:solidFill>
                <a:latin typeface="Times New Roman" pitchFamily="18" charset="0"/>
                <a:cs typeface="Times New Roman" pitchFamily="18" charset="0"/>
              </a:rPr>
              <a:t>әртүрлі нәрселерді үйлестіре білу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 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шешуге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көмектеспейді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 қасиеттер тіпті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дауды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күшейтуі 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Егер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нәрсеге шынымен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сенімді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болсаңыз, позицияны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ұстаныңыз және </a:t>
            </a:r>
            <a:r>
              <a:rPr lang="ru-RU" dirty="0">
                <a:solidFill>
                  <a:schemeClr val="tx1"/>
                </a:solidFill>
                <a:latin typeface="Times New Roman" pitchFamily="18" charset="0"/>
                <a:cs typeface="Times New Roman" pitchFamily="18" charset="0"/>
              </a:rPr>
              <a:t>оны </a:t>
            </a:r>
            <a:r>
              <a:rPr lang="ru-RU" dirty="0" err="1">
                <a:solidFill>
                  <a:schemeClr val="tx1"/>
                </a:solidFill>
                <a:latin typeface="Times New Roman" pitchFamily="18" charset="0"/>
                <a:cs typeface="Times New Roman" pitchFamily="18" charset="0"/>
              </a:rPr>
              <a:t>қорғаңыз</a:t>
            </a:r>
            <a:r>
              <a:rPr lang="ru-RU" dirty="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0EB369E-EA5A-4EA8-B038-7CFA6B62C36D}"/>
              </a:ext>
            </a:extLst>
          </p:cNvPr>
          <p:cNvSpPr txBox="1"/>
          <p:nvPr/>
        </p:nvSpPr>
        <p:spPr>
          <a:xfrm>
            <a:off x="1" y="857251"/>
            <a:ext cx="4370657" cy="4108817"/>
          </a:xfrm>
          <a:prstGeom prst="rect">
            <a:avLst/>
          </a:prstGeom>
          <a:solidFill>
            <a:schemeClr val="accent5">
              <a:lumMod val="40000"/>
              <a:lumOff val="60000"/>
            </a:schemeClr>
          </a:solidFill>
        </p:spPr>
        <p:txBody>
          <a:bodyPr wrap="square">
            <a:spAutoFit/>
          </a:bodyPr>
          <a:lstStyle/>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ЖАНЖАЛ ЖАҒДАЙЫНДАҒЫ 11 ТЫЙЫМ</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сыни</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бағалау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Оған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жаман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ниеттерді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жатқызыңыз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Артықшылық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белгілерін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көрсету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Жауапкершілікті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клиентке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кінәлау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тағайындау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5.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мүдделерін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елемеңіз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6.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Барлығын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позициясынан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көріңіз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7.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Серіктестің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еңбегі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мен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үлесін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азайтыңыз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8.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еңбегін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асыра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айту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9.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Ашулану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айқайлау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шабуыл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10.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Ауырсыну</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нүктелерін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парталардың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осал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жерлерін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түртіңіз</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Серіктеске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көптеген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шағымдарды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түсіріңіз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DA7D2A3F-1562-426B-AEE1-39AEEA336F7F}"/>
              </a:ext>
            </a:extLst>
          </p:cNvPr>
          <p:cNvSpPr txBox="1"/>
          <p:nvPr/>
        </p:nvSpPr>
        <p:spPr>
          <a:xfrm>
            <a:off x="4386484" y="857250"/>
            <a:ext cx="4757516" cy="5201424"/>
          </a:xfrm>
          <a:prstGeom prst="rect">
            <a:avLst/>
          </a:prstGeom>
          <a:solidFill>
            <a:schemeClr val="accent6">
              <a:lumMod val="60000"/>
              <a:lumOff val="40000"/>
            </a:schemeClr>
          </a:solidFill>
        </p:spPr>
        <p:txBody>
          <a:bodyPr wrap="square">
            <a:spAutoFit/>
          </a:bodyPr>
          <a:lstStyle/>
          <a:p>
            <a:pPr algn="just">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Жанжалға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ұшыраған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адамның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он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типтік</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қателігі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көзқарасын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қорғайды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мәселені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қалай</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шешуге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болатынын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ойламайды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2.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икемсіз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әрекет</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етеді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тактиканы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өзгерте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басқасына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Келіспеушілікке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шыдамсыз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позицияға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ауыса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ымыраға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стереотипті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ойлайды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қолданыстағы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нормалар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дәстүрлер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ережелер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шеңберіне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шешім</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қабылдауға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тырысады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5.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мақсаттан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жанама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негізгі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проблемадан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алшақтайды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6.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шешімнің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ғана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жолын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баламасын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көреді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бірақ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әмбебаптығы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емес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7.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тек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пәндік</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салада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жұмыс</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істейді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рефлексивті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түрде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талдай</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алмайды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өзара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әрекеттесуге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көшеді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8.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Еркін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шығармашылық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полемикаға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кедергі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жасайды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идеяларды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қалыптастырады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тым</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сынға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ұшырайды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қорқынышты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күшейтеді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т. б.</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9.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Қажет</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болмаса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басқалардың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пікірімен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келіседі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егер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олар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мәселені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шешуден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бас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тартса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бейімделсе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немесе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кетсе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10.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Тәуекелден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қорқады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xmlns="" id="{EE9242B1-1123-4220-A6B5-A2D0778E7264}"/>
              </a:ext>
            </a:extLst>
          </p:cNvPr>
          <p:cNvSpPr txBox="1"/>
          <p:nvPr/>
        </p:nvSpPr>
        <p:spPr>
          <a:xfrm>
            <a:off x="0" y="4966067"/>
            <a:ext cx="4572000" cy="970650"/>
          </a:xfrm>
          <a:prstGeom prst="rect">
            <a:avLst/>
          </a:prstGeom>
          <a:noFill/>
          <a:ln>
            <a:noFill/>
          </a:ln>
        </p:spPr>
        <p:txBody>
          <a:bodyPr wrap="square">
            <a:spAutoFit/>
          </a:bodyPr>
          <a:lstStyle/>
          <a:p>
            <a:pPr>
              <a:lnSpc>
                <a:spcPct val="107000"/>
              </a:lnSpc>
              <a:spcAft>
                <a:spcPts val="600"/>
              </a:spcAft>
            </a:pP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Психологиялық</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тұрғыдан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алғанда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жанжалдың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себептерін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жою</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қатысушылардың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мотивациясына</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әсер</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етумен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тығыз</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байланысты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қарсы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тараптың</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бастапқы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агрессивті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ниеттерін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жоятын</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қарсы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уәждерді</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ұсынуды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350" dirty="0" err="1">
                <a:effectLst/>
                <a:latin typeface="Times New Roman" panose="02020603050405020304" pitchFamily="18" charset="0"/>
                <a:ea typeface="Calibri" panose="020F0502020204030204" pitchFamily="34" charset="0"/>
                <a:cs typeface="Times New Roman" panose="02020603050405020304" pitchFamily="18" charset="0"/>
              </a:rPr>
              <a:t>қамтиды</a:t>
            </a:r>
            <a:r>
              <a:rPr lang="ru-RU" sz="135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13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056119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a16="http://schemas.microsoft.com/office/drawing/2014/main" xmlns=""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34312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1149</Words>
  <Application>Microsoft Office PowerPoint</Application>
  <PresentationFormat>Экран (4:3)</PresentationFormat>
  <Paragraphs>49</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6-дәріс Қақтығыстағы мінез-құлықты басқарудың    негізгі моделі және  ұсыныстар.</vt:lpstr>
      <vt:lpstr> Қақтығыстағы мінез-құлықтың үш негізгі моделі және субъектілердің сәйкес түрлері бар. </vt:lpstr>
      <vt:lpstr>Қақтығыс жағдайындағы мінез-құлықтың бес негізгі стратегиясы бар.</vt:lpstr>
      <vt:lpstr>Қақтығыс кезінде ойлаушы және сезімтал тип өзін қалай ұстайды?</vt:lpstr>
      <vt:lpstr>Слайд 5</vt:lpstr>
      <vt:lpstr>Слайд 6</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15</cp:revision>
  <dcterms:created xsi:type="dcterms:W3CDTF">2021-12-08T09:58:59Z</dcterms:created>
  <dcterms:modified xsi:type="dcterms:W3CDTF">2022-01-18T17:13:51Z</dcterms:modified>
</cp:coreProperties>
</file>